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8" r:id="rId3"/>
    <p:sldId id="260" r:id="rId4"/>
    <p:sldId id="261" r:id="rId5"/>
    <p:sldId id="285" r:id="rId6"/>
    <p:sldId id="301" r:id="rId7"/>
    <p:sldId id="289" r:id="rId8"/>
    <p:sldId id="299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278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Lexend Deca" pitchFamily="2" charset="77"/>
      <p:regular r:id="rId28"/>
    </p:embeddedFont>
    <p:embeddedFont>
      <p:font typeface="Muli" pitchFamily="2" charset="77"/>
      <p:regular r:id="rId29"/>
      <p:bold r:id="rId30"/>
      <p:italic r:id="rId31"/>
      <p:boldItalic r:id="rId32"/>
    </p:embeddedFont>
    <p:embeddedFont>
      <p:font typeface="Muli Light" pitchFamily="2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4D528B-5A9B-4937-B36F-AF4DC477B523}">
  <a:tblStyle styleId="{D94D528B-5A9B-4937-B36F-AF4DC477B5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6"/>
    <p:restoredTop sz="89450"/>
  </p:normalViewPr>
  <p:slideViewPr>
    <p:cSldViewPr snapToGrid="0" snapToObjects="1">
      <p:cViewPr>
        <p:scale>
          <a:sx n="149" d="100"/>
          <a:sy n="149" d="100"/>
        </p:scale>
        <p:origin x="49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041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364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4785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0283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7664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2519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24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92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0132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32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5299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99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Asp.net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core identity is a membership system. It allow us to read, create, update and delete user accounts . Support account confirmation, authentication, authorization, password recovery, two-factor authentication with SMS. It also supports external login providers like Microsoft, Google or Facebook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4323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852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2581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4094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5182" y="956735"/>
            <a:ext cx="5586510" cy="221448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Project</a:t>
            </a:r>
            <a:b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Programming</a:t>
            </a:r>
            <a:endParaRPr sz="4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89743"/>
            <a:ext cx="6014400" cy="4341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endParaRPr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505116-C050-3442-8A6E-FB448ABBC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741934"/>
              </p:ext>
            </p:extLst>
          </p:nvPr>
        </p:nvGraphicFramePr>
        <p:xfrm>
          <a:off x="597159" y="683378"/>
          <a:ext cx="8432125" cy="3489700"/>
        </p:xfrm>
        <a:graphic>
          <a:graphicData uri="http://schemas.openxmlformats.org/drawingml/2006/table">
            <a:tbl>
              <a:tblPr firstRow="1" firstCol="1" bandRow="1">
                <a:tableStyleId>{D94D528B-5A9B-4937-B36F-AF4DC477B523}</a:tableStyleId>
              </a:tblPr>
              <a:tblGrid>
                <a:gridCol w="4207758">
                  <a:extLst>
                    <a:ext uri="{9D8B030D-6E8A-4147-A177-3AD203B41FA5}">
                      <a16:colId xmlns:a16="http://schemas.microsoft.com/office/drawing/2014/main" val="782839782"/>
                    </a:ext>
                  </a:extLst>
                </a:gridCol>
                <a:gridCol w="4224367">
                  <a:extLst>
                    <a:ext uri="{9D8B030D-6E8A-4147-A177-3AD203B41FA5}">
                      <a16:colId xmlns:a16="http://schemas.microsoft.com/office/drawing/2014/main" val="743706426"/>
                    </a:ext>
                  </a:extLst>
                </a:gridCol>
              </a:tblGrid>
              <a:tr h="5357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 Feature Name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20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Create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467899919"/>
                  </a:ext>
                </a:extLst>
              </a:tr>
              <a:tr h="828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Create new information for all table in database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870046434"/>
                  </a:ext>
                </a:extLst>
              </a:tr>
              <a:tr h="5357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Actors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Admin.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832267341"/>
                  </a:ext>
                </a:extLst>
              </a:tr>
              <a:tr h="5357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Pre-Condition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Only availaible when user login as Admin account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793215146"/>
                  </a:ext>
                </a:extLst>
              </a:tr>
              <a:tr h="828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Post -Condition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After a successful login </a:t>
                      </a:r>
                      <a:r>
                        <a:rPr lang="vi-VN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a:t></a:t>
                      </a:r>
                      <a:r>
                        <a:rPr lang="vi-VN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 create link will show up for admin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82332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66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89743"/>
            <a:ext cx="6014400" cy="4341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 </a:t>
            </a:r>
            <a:endParaRPr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505116-C050-3442-8A6E-FB448ABBC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227769"/>
              </p:ext>
            </p:extLst>
          </p:nvPr>
        </p:nvGraphicFramePr>
        <p:xfrm>
          <a:off x="580550" y="683378"/>
          <a:ext cx="8448734" cy="3489700"/>
        </p:xfrm>
        <a:graphic>
          <a:graphicData uri="http://schemas.openxmlformats.org/drawingml/2006/table">
            <a:tbl>
              <a:tblPr firstRow="1" firstCol="1" bandRow="1">
                <a:tableStyleId>{D94D528B-5A9B-4937-B36F-AF4DC477B523}</a:tableStyleId>
              </a:tblPr>
              <a:tblGrid>
                <a:gridCol w="4224367">
                  <a:extLst>
                    <a:ext uri="{9D8B030D-6E8A-4147-A177-3AD203B41FA5}">
                      <a16:colId xmlns:a16="http://schemas.microsoft.com/office/drawing/2014/main" val="782839782"/>
                    </a:ext>
                  </a:extLst>
                </a:gridCol>
                <a:gridCol w="4224367">
                  <a:extLst>
                    <a:ext uri="{9D8B030D-6E8A-4147-A177-3AD203B41FA5}">
                      <a16:colId xmlns:a16="http://schemas.microsoft.com/office/drawing/2014/main" val="743706426"/>
                    </a:ext>
                  </a:extLst>
                </a:gridCol>
              </a:tblGrid>
              <a:tr h="5357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 Feature Name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20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Edit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467899919"/>
                  </a:ext>
                </a:extLst>
              </a:tr>
              <a:tr h="828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Edit information data that already have in database before 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870046434"/>
                  </a:ext>
                </a:extLst>
              </a:tr>
              <a:tr h="5357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Actors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Admin</a:t>
                      </a:r>
                      <a:r>
                        <a:rPr lang="vi-VN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Users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832267341"/>
                  </a:ext>
                </a:extLst>
              </a:tr>
              <a:tr h="5357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Pre-Condition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Actors must be logged in login form first.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793215146"/>
                  </a:ext>
                </a:extLst>
              </a:tr>
              <a:tr h="828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Post -Condition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After a successful login </a:t>
                      </a:r>
                      <a:r>
                        <a:rPr lang="vi-VN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a:t></a:t>
                      </a:r>
                      <a:r>
                        <a:rPr lang="vi-VN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Edit link will show up 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82332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132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89743"/>
            <a:ext cx="6014400" cy="4341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 </a:t>
            </a:r>
            <a:endParaRPr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505116-C050-3442-8A6E-FB448ABBC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757873"/>
              </p:ext>
            </p:extLst>
          </p:nvPr>
        </p:nvGraphicFramePr>
        <p:xfrm>
          <a:off x="580550" y="683378"/>
          <a:ext cx="8448734" cy="4033220"/>
        </p:xfrm>
        <a:graphic>
          <a:graphicData uri="http://schemas.openxmlformats.org/drawingml/2006/table">
            <a:tbl>
              <a:tblPr firstRow="1" firstCol="1" bandRow="1">
                <a:tableStyleId>{D94D528B-5A9B-4937-B36F-AF4DC477B523}</a:tableStyleId>
              </a:tblPr>
              <a:tblGrid>
                <a:gridCol w="4224367">
                  <a:extLst>
                    <a:ext uri="{9D8B030D-6E8A-4147-A177-3AD203B41FA5}">
                      <a16:colId xmlns:a16="http://schemas.microsoft.com/office/drawing/2014/main" val="782839782"/>
                    </a:ext>
                  </a:extLst>
                </a:gridCol>
                <a:gridCol w="4224367">
                  <a:extLst>
                    <a:ext uri="{9D8B030D-6E8A-4147-A177-3AD203B41FA5}">
                      <a16:colId xmlns:a16="http://schemas.microsoft.com/office/drawing/2014/main" val="743706426"/>
                    </a:ext>
                  </a:extLst>
                </a:gridCol>
              </a:tblGrid>
              <a:tr h="5357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 Feature Name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467899919"/>
                  </a:ext>
                </a:extLst>
              </a:tr>
              <a:tr h="8280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View information data of each table in database</a:t>
                      </a:r>
                      <a:r>
                        <a:rPr lang="vi-VN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include related access data from one table to another table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870046434"/>
                  </a:ext>
                </a:extLst>
              </a:tr>
              <a:tr h="5357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Actors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</a:t>
                      </a:r>
                      <a:r>
                        <a:rPr lang="vi-VN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Admin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832267341"/>
                  </a:ext>
                </a:extLst>
              </a:tr>
              <a:tr h="5357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Pre-Condition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Actors must be logged in Login form first. If user don’t have an account, redirect return to Register form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793215146"/>
                  </a:ext>
                </a:extLst>
              </a:tr>
              <a:tr h="8280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Post -Condition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After a successful login </a:t>
                      </a:r>
                      <a:r>
                        <a:rPr lang="vi-VN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a:t></a:t>
                      </a:r>
                      <a:r>
                        <a:rPr lang="vi-VN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Details link will show up 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82332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938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89743"/>
            <a:ext cx="6014400" cy="4341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</a:t>
            </a:r>
            <a:endParaRPr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505116-C050-3442-8A6E-FB448ABBC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418457"/>
              </p:ext>
            </p:extLst>
          </p:nvPr>
        </p:nvGraphicFramePr>
        <p:xfrm>
          <a:off x="580550" y="683378"/>
          <a:ext cx="8448734" cy="4099300"/>
        </p:xfrm>
        <a:graphic>
          <a:graphicData uri="http://schemas.openxmlformats.org/drawingml/2006/table">
            <a:tbl>
              <a:tblPr firstRow="1" firstCol="1" bandRow="1">
                <a:tableStyleId>{D94D528B-5A9B-4937-B36F-AF4DC477B523}</a:tableStyleId>
              </a:tblPr>
              <a:tblGrid>
                <a:gridCol w="4224367">
                  <a:extLst>
                    <a:ext uri="{9D8B030D-6E8A-4147-A177-3AD203B41FA5}">
                      <a16:colId xmlns:a16="http://schemas.microsoft.com/office/drawing/2014/main" val="782839782"/>
                    </a:ext>
                  </a:extLst>
                </a:gridCol>
                <a:gridCol w="4224367">
                  <a:extLst>
                    <a:ext uri="{9D8B030D-6E8A-4147-A177-3AD203B41FA5}">
                      <a16:colId xmlns:a16="http://schemas.microsoft.com/office/drawing/2014/main" val="743706426"/>
                    </a:ext>
                  </a:extLst>
                </a:gridCol>
              </a:tblGrid>
              <a:tr h="5357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 Feature Name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20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Delete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467899919"/>
                  </a:ext>
                </a:extLst>
              </a:tr>
              <a:tr h="828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Delete information data of table from database</a:t>
                      </a:r>
                      <a:r>
                        <a:rPr lang="vi-VN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870046434"/>
                  </a:ext>
                </a:extLst>
              </a:tr>
              <a:tr h="5357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Actors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Admin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832267341"/>
                  </a:ext>
                </a:extLst>
              </a:tr>
              <a:tr h="5357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Pre-Condition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Actor must have logged in Login form as Admin account .If actor not an admin, they won’t have permission to delete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793215146"/>
                  </a:ext>
                </a:extLst>
              </a:tr>
              <a:tr h="828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Post -Condition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After a successful login </a:t>
                      </a:r>
                      <a:r>
                        <a:rPr lang="vi-VN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a:t></a:t>
                      </a:r>
                      <a:r>
                        <a:rPr lang="vi-VN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Delete link will show up 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82332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698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89743"/>
            <a:ext cx="6014400" cy="4341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endParaRPr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505116-C050-3442-8A6E-FB448ABBC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386704"/>
              </p:ext>
            </p:extLst>
          </p:nvPr>
        </p:nvGraphicFramePr>
        <p:xfrm>
          <a:off x="580550" y="683378"/>
          <a:ext cx="8448734" cy="4099300"/>
        </p:xfrm>
        <a:graphic>
          <a:graphicData uri="http://schemas.openxmlformats.org/drawingml/2006/table">
            <a:tbl>
              <a:tblPr firstRow="1" firstCol="1" bandRow="1">
                <a:tableStyleId>{D94D528B-5A9B-4937-B36F-AF4DC477B523}</a:tableStyleId>
              </a:tblPr>
              <a:tblGrid>
                <a:gridCol w="4224367">
                  <a:extLst>
                    <a:ext uri="{9D8B030D-6E8A-4147-A177-3AD203B41FA5}">
                      <a16:colId xmlns:a16="http://schemas.microsoft.com/office/drawing/2014/main" val="782839782"/>
                    </a:ext>
                  </a:extLst>
                </a:gridCol>
                <a:gridCol w="4224367">
                  <a:extLst>
                    <a:ext uri="{9D8B030D-6E8A-4147-A177-3AD203B41FA5}">
                      <a16:colId xmlns:a16="http://schemas.microsoft.com/office/drawing/2014/main" val="743706426"/>
                    </a:ext>
                  </a:extLst>
                </a:gridCol>
              </a:tblGrid>
              <a:tr h="5357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 Feature Name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20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Select 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467899919"/>
                  </a:ext>
                </a:extLst>
              </a:tr>
              <a:tr h="828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Select a course for instructor to teach in Instructor View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870046434"/>
                  </a:ext>
                </a:extLst>
              </a:tr>
              <a:tr h="5357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Actors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832267341"/>
                  </a:ext>
                </a:extLst>
              </a:tr>
              <a:tr h="5357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Pre-Condition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Actor must have logged in Login form as Admin account .If actor not an admin, they won’t have permission to delete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793215146"/>
                  </a:ext>
                </a:extLst>
              </a:tr>
              <a:tr h="828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Post -Condition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After a successful login </a:t>
                      </a:r>
                      <a:r>
                        <a:rPr lang="vi-VN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a:t></a:t>
                      </a:r>
                      <a:r>
                        <a:rPr lang="vi-VN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Select link will show up 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82332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880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49" y="89743"/>
            <a:ext cx="7509091" cy="4341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diagram for user and admin </a:t>
            </a:r>
            <a:endParaRPr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73882-7C3F-4744-9DE6-DA957694C0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7" y="615820"/>
            <a:ext cx="8612155" cy="40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45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237502"/>
            <a:ext cx="4464286" cy="4494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5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Class Diagram</a:t>
            </a:r>
            <a:endParaRPr sz="25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1786950"/>
            <a:ext cx="4263900" cy="6596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UTE University System class diagram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ASP.NET Core class diagram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301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49" y="89743"/>
            <a:ext cx="7425115" cy="4341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UTE University System Class Diagram </a:t>
            </a:r>
            <a:endParaRPr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87123-E3BC-864D-98B7-ADEA8467CD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34" y="523868"/>
            <a:ext cx="8814850" cy="429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30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49" y="89743"/>
            <a:ext cx="7425115" cy="4341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ASP.NET Core Identity class diagram</a:t>
            </a:r>
            <a:endParaRPr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5A95D-067D-1749-8C50-35021107E3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0" y="523867"/>
            <a:ext cx="8994370" cy="422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19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799" y="1237502"/>
            <a:ext cx="5650927" cy="4494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5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 ERD ( Entity-Relationship-Diagram)</a:t>
            </a:r>
            <a:endParaRPr sz="25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952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4051738" cy="42398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 (E.D.I.T.H):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63424" y="1765738"/>
            <a:ext cx="3908575" cy="6779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vi-VN" sz="1800" b="1" dirty="0"/>
              <a:t>Nguyễn Xuân Nam - 17110056</a:t>
            </a: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21595" y="2471408"/>
            <a:ext cx="1880537" cy="2017660"/>
          </a:xfrm>
          <a:prstGeom prst="hexagon">
            <a:avLst>
              <a:gd name="adj" fmla="val 50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" name="Google Shape;81;p15">
            <a:extLst>
              <a:ext uri="{FF2B5EF4-FFF2-40B4-BE49-F238E27FC236}">
                <a16:creationId xmlns:a16="http://schemas.microsoft.com/office/drawing/2014/main" id="{97B1731D-3041-E14B-83AB-1BDE812946C9}"/>
              </a:ext>
            </a:extLst>
          </p:cNvPr>
          <p:cNvSpPr txBox="1">
            <a:spLocks/>
          </p:cNvSpPr>
          <p:nvPr/>
        </p:nvSpPr>
        <p:spPr>
          <a:xfrm>
            <a:off x="4571999" y="1765737"/>
            <a:ext cx="3908575" cy="677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285750" indent="-285750">
              <a:buFontTx/>
              <a:buChar char="-"/>
            </a:pPr>
            <a:r>
              <a:rPr lang="vi-VN" sz="1800" b="1" dirty="0"/>
              <a:t>Đinh Quốc Thuỵ - 17110081</a:t>
            </a:r>
          </a:p>
        </p:txBody>
      </p:sp>
      <p:pic>
        <p:nvPicPr>
          <p:cNvPr id="7" name="Google Shape;82;p15">
            <a:extLst>
              <a:ext uri="{FF2B5EF4-FFF2-40B4-BE49-F238E27FC236}">
                <a16:creationId xmlns:a16="http://schemas.microsoft.com/office/drawing/2014/main" id="{4237ECE1-4DA4-B64C-A773-C2C18C358550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517455" y="2699847"/>
            <a:ext cx="2017660" cy="1414920"/>
          </a:xfrm>
          <a:prstGeom prst="hexagon">
            <a:avLst>
              <a:gd name="adj" fmla="val 37803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5064E-803F-2E45-AAE1-7F34DBA340D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4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33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latin typeface="Muli"/>
                <a:ea typeface="Muli"/>
                <a:cs typeface="Muli"/>
                <a:sym typeface="Muli"/>
              </a:rPr>
              <a:t>Any questions?</a:t>
            </a:r>
            <a:endParaRPr sz="1800" b="1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212" y="1882174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530058-05C8-E04F-A60B-BEF89A690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681024"/>
            <a:ext cx="1451994" cy="12390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237502"/>
            <a:ext cx="4464286" cy="4494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Project Overview</a:t>
            </a:r>
            <a:endParaRPr sz="25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1151795" y="1652904"/>
            <a:ext cx="4263900" cy="1360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Overview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Required Tools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Goal</a:t>
            </a:r>
            <a:endParaRPr dirty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629249"/>
            <a:ext cx="6014400" cy="4341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</a:t>
            </a:r>
            <a:endParaRPr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8374264" cy="37046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is the kind of software management system of university include student, instructor, course, etc. table. This project will let you know :</a:t>
            </a:r>
          </a:p>
          <a:p>
            <a:pPr lvl="1">
              <a:spcBef>
                <a:spcPts val="600"/>
              </a:spcBef>
              <a:buChar char="⬡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create a basic web application using MVC ( Model – View – Controller)</a:t>
            </a:r>
          </a:p>
          <a:p>
            <a:pPr lvl="1">
              <a:spcBef>
                <a:spcPts val="600"/>
              </a:spcBef>
              <a:buChar char="⬡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method</a:t>
            </a:r>
          </a:p>
          <a:p>
            <a:pPr lvl="1">
              <a:spcBef>
                <a:spcPts val="600"/>
              </a:spcBef>
              <a:buChar char="⬡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client-server work ?</a:t>
            </a:r>
          </a:p>
          <a:p>
            <a:pPr lvl="1">
              <a:spcBef>
                <a:spcPts val="600"/>
              </a:spcBef>
              <a:buChar char="⬡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6D2D-0341-2B45-AB27-002CB14BF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50" y="205975"/>
            <a:ext cx="6014400" cy="42327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20A73-4343-6A44-BF13-05B5E11CA4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E56873-69FB-5B41-B594-109A99015DCD}"/>
              </a:ext>
            </a:extLst>
          </p:cNvPr>
          <p:cNvSpPr txBox="1"/>
          <p:nvPr/>
        </p:nvSpPr>
        <p:spPr>
          <a:xfrm>
            <a:off x="776868" y="629250"/>
            <a:ext cx="8367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</a:rPr>
              <a:t>Framework : ASP.NET Core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vi-VN" sz="2400" dirty="0">
                <a:solidFill>
                  <a:schemeClr val="bg1"/>
                </a:solidFill>
              </a:rPr>
              <a:t> Jquery , Bootstrap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</a:rPr>
              <a:t>Languages : C#, HTML, CSS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292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253979" y="0"/>
            <a:ext cx="6014400" cy="4341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</a:t>
            </a:r>
            <a:endParaRPr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253979" y="434125"/>
            <a:ext cx="8374264" cy="37046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vi-VN" sz="1600" dirty="0"/>
              <a:t>Finished the project </a:t>
            </a:r>
            <a:endParaRPr lang="en-US" sz="1600" dirty="0"/>
          </a:p>
          <a:p>
            <a:pPr lvl="0"/>
            <a:r>
              <a:rPr lang="vi-VN" sz="1600" dirty="0"/>
              <a:t>By using MVC model and CRUD method, our team have created tables with functions :</a:t>
            </a:r>
            <a:endParaRPr lang="en-US" sz="1600" dirty="0"/>
          </a:p>
          <a:p>
            <a:pPr lvl="1"/>
            <a:r>
              <a:rPr lang="vi-VN" sz="1600" dirty="0"/>
              <a:t>Student ( Create/Edit/Details/Delete )</a:t>
            </a:r>
          </a:p>
          <a:p>
            <a:pPr lvl="1"/>
            <a:r>
              <a:rPr lang="vi-VN" sz="1600" dirty="0"/>
              <a:t>Instructor ( Create/Select/Edit/Details/Delete)</a:t>
            </a:r>
            <a:endParaRPr lang="en-US" sz="1600" dirty="0"/>
          </a:p>
          <a:p>
            <a:pPr lvl="1"/>
            <a:r>
              <a:rPr lang="vi-VN" sz="1600" dirty="0"/>
              <a:t>Course(Create/Edit/Details/Delete)</a:t>
            </a:r>
            <a:endParaRPr lang="en-US" sz="1600" dirty="0"/>
          </a:p>
          <a:p>
            <a:pPr lvl="1"/>
            <a:r>
              <a:rPr lang="vi-VN" sz="1600" dirty="0"/>
              <a:t>Department(Create/Edit/Details/Delete)</a:t>
            </a:r>
            <a:endParaRPr lang="en-US" sz="1600" dirty="0"/>
          </a:p>
          <a:p>
            <a:pPr lvl="1"/>
            <a:r>
              <a:rPr lang="vi-VN" sz="1600" dirty="0"/>
              <a:t>Enrollment (Create/Edit/Details/Delete)</a:t>
            </a:r>
            <a:endParaRPr lang="en-US" sz="1600" dirty="0"/>
          </a:p>
          <a:p>
            <a:pPr lvl="1"/>
            <a:r>
              <a:rPr lang="vi-VN" sz="1600" dirty="0"/>
              <a:t>CourseAssignement(Create/Edit/Details/Delete)</a:t>
            </a:r>
            <a:endParaRPr lang="en-US" sz="1600" dirty="0"/>
          </a:p>
          <a:p>
            <a:pPr lvl="0"/>
            <a:r>
              <a:rPr lang="vi-VN" sz="1600" dirty="0"/>
              <a:t>The project have user management and user authentication by using </a:t>
            </a:r>
            <a:r>
              <a:rPr lang="vi-VN" sz="1600" dirty="0">
                <a:solidFill>
                  <a:srgbClr val="FF0000"/>
                </a:solidFill>
              </a:rPr>
              <a:t>ASP.NET Core  Identity</a:t>
            </a:r>
            <a:r>
              <a:rPr lang="vi-VN" sz="1600" dirty="0"/>
              <a:t> to create a login and register form </a:t>
            </a:r>
            <a:endParaRPr lang="en-US" sz="1600" dirty="0"/>
          </a:p>
          <a:p>
            <a:pPr lvl="0"/>
            <a:r>
              <a:rPr lang="vi-VN" sz="1600" dirty="0"/>
              <a:t>The project can access related data from one table to another table  </a:t>
            </a:r>
            <a:endParaRPr lang="en-US" sz="1600" dirty="0"/>
          </a:p>
          <a:p>
            <a:pPr lvl="1"/>
            <a:endParaRPr lang="en-US" sz="18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9317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237502"/>
            <a:ext cx="4464286" cy="4494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5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2. UseCase</a:t>
            </a:r>
            <a:endParaRPr sz="25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1786950"/>
            <a:ext cx="4263900" cy="28223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33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89743"/>
            <a:ext cx="6014400" cy="4341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505116-C050-3442-8A6E-FB448ABBC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380363"/>
              </p:ext>
            </p:extLst>
          </p:nvPr>
        </p:nvGraphicFramePr>
        <p:xfrm>
          <a:off x="580550" y="683378"/>
          <a:ext cx="8448734" cy="3464232"/>
        </p:xfrm>
        <a:graphic>
          <a:graphicData uri="http://schemas.openxmlformats.org/drawingml/2006/table">
            <a:tbl>
              <a:tblPr firstRow="1" firstCol="1" bandRow="1">
                <a:tableStyleId>{D94D528B-5A9B-4937-B36F-AF4DC477B523}</a:tableStyleId>
              </a:tblPr>
              <a:tblGrid>
                <a:gridCol w="4224367">
                  <a:extLst>
                    <a:ext uri="{9D8B030D-6E8A-4147-A177-3AD203B41FA5}">
                      <a16:colId xmlns:a16="http://schemas.microsoft.com/office/drawing/2014/main" val="782839782"/>
                    </a:ext>
                  </a:extLst>
                </a:gridCol>
                <a:gridCol w="4224367">
                  <a:extLst>
                    <a:ext uri="{9D8B030D-6E8A-4147-A177-3AD203B41FA5}">
                      <a16:colId xmlns:a16="http://schemas.microsoft.com/office/drawing/2014/main" val="743706426"/>
                    </a:ext>
                  </a:extLst>
                </a:gridCol>
              </a:tblGrid>
              <a:tr h="5357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 Feature Name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66" marR="63466" marT="63466" marB="63466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Login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66" marR="63466" marT="63466" marB="63466" anchor="ctr"/>
                </a:tc>
                <a:extLst>
                  <a:ext uri="{0D108BD9-81ED-4DB2-BD59-A6C34878D82A}">
                    <a16:rowId xmlns:a16="http://schemas.microsoft.com/office/drawing/2014/main" val="3467899919"/>
                  </a:ext>
                </a:extLst>
              </a:tr>
              <a:tr h="8280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66" marR="63466" marT="63466" marB="63466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A user login to System to access the functionality of the system.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66" marR="63466" marT="63466" marB="63466"/>
                </a:tc>
                <a:extLst>
                  <a:ext uri="{0D108BD9-81ED-4DB2-BD59-A6C34878D82A}">
                    <a16:rowId xmlns:a16="http://schemas.microsoft.com/office/drawing/2014/main" val="870046434"/>
                  </a:ext>
                </a:extLst>
              </a:tr>
              <a:tr h="5357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Actors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66" marR="63466" marT="63466" marB="63466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Admin</a:t>
                      </a:r>
                      <a:r>
                        <a:rPr lang="vi-VN" sz="2000">
                          <a:solidFill>
                            <a:schemeClr val="bg1"/>
                          </a:solidFill>
                          <a:effectLst/>
                        </a:rPr>
                        <a:t>, Users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66" marR="63466" marT="63466" marB="63466"/>
                </a:tc>
                <a:extLst>
                  <a:ext uri="{0D108BD9-81ED-4DB2-BD59-A6C34878D82A}">
                    <a16:rowId xmlns:a16="http://schemas.microsoft.com/office/drawing/2014/main" val="832267341"/>
                  </a:ext>
                </a:extLst>
              </a:tr>
              <a:tr h="5357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Pre-Condition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66" marR="63466" marT="63466" marB="63466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System must be connected to the network.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66" marR="63466" marT="63466" marB="63466"/>
                </a:tc>
                <a:extLst>
                  <a:ext uri="{0D108BD9-81ED-4DB2-BD59-A6C34878D82A}">
                    <a16:rowId xmlns:a16="http://schemas.microsoft.com/office/drawing/2014/main" val="793215146"/>
                  </a:ext>
                </a:extLst>
              </a:tr>
              <a:tr h="8280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Post -Condition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66" marR="63466" marT="63466" marB="63466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After a successful login </a:t>
                      </a:r>
                      <a:r>
                        <a:rPr lang="vi-VN" sz="2000" dirty="0">
                          <a:solidFill>
                            <a:schemeClr val="bg1"/>
                          </a:solidFill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vi-VN" sz="2000" dirty="0">
                          <a:solidFill>
                            <a:schemeClr val="bg1"/>
                          </a:solidFill>
                          <a:effectLst/>
                        </a:rPr>
                        <a:t> return redirectly to public page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66" marR="63466" marT="63466" marB="63466"/>
                </a:tc>
                <a:extLst>
                  <a:ext uri="{0D108BD9-81ED-4DB2-BD59-A6C34878D82A}">
                    <a16:rowId xmlns:a16="http://schemas.microsoft.com/office/drawing/2014/main" val="282332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767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89743"/>
            <a:ext cx="6014400" cy="4341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2D505E-452E-7A4D-8DC3-9CF59C321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760571"/>
              </p:ext>
            </p:extLst>
          </p:nvPr>
        </p:nvGraphicFramePr>
        <p:xfrm>
          <a:off x="580549" y="717889"/>
          <a:ext cx="7789010" cy="3952242"/>
        </p:xfrm>
        <a:graphic>
          <a:graphicData uri="http://schemas.openxmlformats.org/drawingml/2006/table">
            <a:tbl>
              <a:tblPr firstRow="1" firstCol="1" bandRow="1">
                <a:tableStyleId>{D94D528B-5A9B-4937-B36F-AF4DC477B523}</a:tableStyleId>
              </a:tblPr>
              <a:tblGrid>
                <a:gridCol w="3894505">
                  <a:extLst>
                    <a:ext uri="{9D8B030D-6E8A-4147-A177-3AD203B41FA5}">
                      <a16:colId xmlns:a16="http://schemas.microsoft.com/office/drawing/2014/main" val="471810009"/>
                    </a:ext>
                  </a:extLst>
                </a:gridCol>
                <a:gridCol w="3894505">
                  <a:extLst>
                    <a:ext uri="{9D8B030D-6E8A-4147-A177-3AD203B41FA5}">
                      <a16:colId xmlns:a16="http://schemas.microsoft.com/office/drawing/2014/main" val="232094106"/>
                    </a:ext>
                  </a:extLst>
                </a:gridCol>
              </a:tblGrid>
              <a:tr h="52729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 Feature Name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66" marR="63466" marT="63466" marB="63466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Register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66" marR="63466" marT="63466" marB="63466" anchor="ctr"/>
                </a:tc>
                <a:extLst>
                  <a:ext uri="{0D108BD9-81ED-4DB2-BD59-A6C34878D82A}">
                    <a16:rowId xmlns:a16="http://schemas.microsoft.com/office/drawing/2014/main" val="2141464635"/>
                  </a:ext>
                </a:extLst>
              </a:tr>
              <a:tr h="110267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66" marR="63466" marT="63466" marB="63466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user must go to register after login to System to access the functionality of the system</a:t>
                      </a:r>
                      <a:r>
                        <a:rPr lang="vi-VN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if user don’t have an account 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66" marR="63466" marT="63466" marB="63466"/>
                </a:tc>
                <a:extLst>
                  <a:ext uri="{0D108BD9-81ED-4DB2-BD59-A6C34878D82A}">
                    <a16:rowId xmlns:a16="http://schemas.microsoft.com/office/drawing/2014/main" val="956597935"/>
                  </a:ext>
                </a:extLst>
              </a:tr>
              <a:tr h="52729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Actors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66" marR="63466" marT="63466" marB="63466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Users,Admin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66" marR="63466" marT="63466" marB="63466"/>
                </a:tc>
                <a:extLst>
                  <a:ext uri="{0D108BD9-81ED-4DB2-BD59-A6C34878D82A}">
                    <a16:rowId xmlns:a16="http://schemas.microsoft.com/office/drawing/2014/main" val="3169620799"/>
                  </a:ext>
                </a:extLst>
              </a:tr>
              <a:tr h="52729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Pre-Condition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66" marR="63466" marT="63466" marB="63466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must be connected to the network.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66" marR="63466" marT="63466" marB="63466"/>
                </a:tc>
                <a:extLst>
                  <a:ext uri="{0D108BD9-81ED-4DB2-BD59-A6C34878D82A}">
                    <a16:rowId xmlns:a16="http://schemas.microsoft.com/office/drawing/2014/main" val="3331435792"/>
                  </a:ext>
                </a:extLst>
              </a:tr>
              <a:tr h="81498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-Condition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66" marR="63466" marT="63466" marB="63466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vi-VN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After a succesfull register </a:t>
                      </a:r>
                      <a:r>
                        <a:rPr lang="vi-VN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a:t></a:t>
                      </a:r>
                      <a:r>
                        <a:rPr lang="vi-VN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return redirectly to login 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466" marR="63466" marT="63466" marB="63466"/>
                </a:tc>
                <a:extLst>
                  <a:ext uri="{0D108BD9-81ED-4DB2-BD59-A6C34878D82A}">
                    <a16:rowId xmlns:a16="http://schemas.microsoft.com/office/drawing/2014/main" val="151250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026764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697</Words>
  <Application>Microsoft Macintosh PowerPoint</Application>
  <PresentationFormat>On-screen Show (16:9)</PresentationFormat>
  <Paragraphs>133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Muli Light</vt:lpstr>
      <vt:lpstr>Calibri</vt:lpstr>
      <vt:lpstr>Lexend Deca</vt:lpstr>
      <vt:lpstr>Wingdings</vt:lpstr>
      <vt:lpstr>Arial</vt:lpstr>
      <vt:lpstr>Muli</vt:lpstr>
      <vt:lpstr>Times New Roman</vt:lpstr>
      <vt:lpstr>Aliena template</vt:lpstr>
      <vt:lpstr>Final Project Web Programming</vt:lpstr>
      <vt:lpstr>Members (E.D.I.T.H):</vt:lpstr>
      <vt:lpstr> 1. Project Overview</vt:lpstr>
      <vt:lpstr>Overview </vt:lpstr>
      <vt:lpstr>Required tools</vt:lpstr>
      <vt:lpstr>Goal </vt:lpstr>
      <vt:lpstr> 2. UseCase</vt:lpstr>
      <vt:lpstr>Login</vt:lpstr>
      <vt:lpstr>Register</vt:lpstr>
      <vt:lpstr>Create</vt:lpstr>
      <vt:lpstr>Edit </vt:lpstr>
      <vt:lpstr>Details </vt:lpstr>
      <vt:lpstr>Delete </vt:lpstr>
      <vt:lpstr>Select </vt:lpstr>
      <vt:lpstr>Usecase diagram for user and admin </vt:lpstr>
      <vt:lpstr> 3. Class Diagram</vt:lpstr>
      <vt:lpstr>UTE University System Class Diagram </vt:lpstr>
      <vt:lpstr>ASP.NET Core Identity class diagram</vt:lpstr>
      <vt:lpstr> 3. ERD ( Entity-Relationship-Diagram)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Views And Razor Syntax </dc:title>
  <cp:lastModifiedBy>Microsoft Office User</cp:lastModifiedBy>
  <cp:revision>50</cp:revision>
  <dcterms:modified xsi:type="dcterms:W3CDTF">2019-12-11T08:24:06Z</dcterms:modified>
</cp:coreProperties>
</file>